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sldIdLst>
    <p:sldId id="256" r:id="rId2"/>
    <p:sldId id="317" r:id="rId3"/>
    <p:sldId id="294" r:id="rId4"/>
    <p:sldId id="272" r:id="rId5"/>
    <p:sldId id="273" r:id="rId6"/>
    <p:sldId id="275" r:id="rId7"/>
    <p:sldId id="316" r:id="rId8"/>
    <p:sldId id="276" r:id="rId9"/>
    <p:sldId id="268" r:id="rId10"/>
    <p:sldId id="277" r:id="rId11"/>
    <p:sldId id="278" r:id="rId12"/>
    <p:sldId id="279" r:id="rId13"/>
    <p:sldId id="280" r:id="rId14"/>
    <p:sldId id="281" r:id="rId15"/>
    <p:sldId id="283" r:id="rId16"/>
    <p:sldId id="284" r:id="rId17"/>
    <p:sldId id="285" r:id="rId18"/>
    <p:sldId id="270" r:id="rId19"/>
    <p:sldId id="286" r:id="rId20"/>
    <p:sldId id="287" r:id="rId21"/>
    <p:sldId id="288" r:id="rId22"/>
    <p:sldId id="290" r:id="rId23"/>
    <p:sldId id="309" r:id="rId24"/>
    <p:sldId id="292" r:id="rId25"/>
    <p:sldId id="295" r:id="rId26"/>
    <p:sldId id="291" r:id="rId27"/>
    <p:sldId id="293" r:id="rId28"/>
    <p:sldId id="296" r:id="rId29"/>
    <p:sldId id="297" r:id="rId30"/>
    <p:sldId id="298" r:id="rId31"/>
    <p:sldId id="299" r:id="rId32"/>
    <p:sldId id="300" r:id="rId33"/>
    <p:sldId id="301" r:id="rId34"/>
    <p:sldId id="318" r:id="rId35"/>
    <p:sldId id="313" r:id="rId36"/>
    <p:sldId id="315" r:id="rId37"/>
    <p:sldId id="308" r:id="rId3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84" d="100"/>
          <a:sy n="84" d="100"/>
        </p:scale>
        <p:origin x="288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0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altLang="en-US"/>
              <a:t>10/12/16</a:t>
            </a:r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C84B29D8-2882-4334-A0BE-C7B4C3471D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en-US"/>
              <a:t>10/12/16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EEA1BB-63BF-483D-9263-E9416A9BF84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A2763-7A1B-4542-843D-430343E6149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Series 5000 have 3” of liquid reserve above the plates.</a:t>
            </a:r>
          </a:p>
          <a:p>
            <a:r>
              <a:rPr lang="en-US" altLang="en-US"/>
              <a:t>Lead Antimony results in more off gassing but offers longer life.</a:t>
            </a:r>
          </a:p>
          <a:p>
            <a:r>
              <a:rPr lang="en-US" altLang="en-US"/>
              <a:t>Hydrocaps / WaterMiser caps offer reduction in the frequency in checking the liquid levels – therefore reduced maintenance.</a:t>
            </a:r>
          </a:p>
          <a:p>
            <a:endParaRPr lang="en-US" altLang="en-US"/>
          </a:p>
          <a:p>
            <a:r>
              <a:rPr lang="en-US" altLang="en-US"/>
              <a:t>Enveloped separator eliminates premature failures due to shorted cells.</a:t>
            </a:r>
          </a:p>
          <a:p>
            <a:r>
              <a:rPr lang="en-US" altLang="en-US"/>
              <a:t>New robotic welding machine burns groups and posts upside down which eliminates the possibility of lead runs or foreign material within the cell.</a:t>
            </a:r>
          </a:p>
        </p:txBody>
      </p:sp>
    </p:spTree>
    <p:extLst>
      <p:ext uri="{BB962C8B-B14F-4D97-AF65-F5344CB8AC3E}">
        <p14:creationId xmlns:p14="http://schemas.microsoft.com/office/powerpoint/2010/main" val="416962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5EAD8-E264-4BE5-9DA4-5C977586825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Answer to question 1  (C) – mention 1.265 specific gravity.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10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C1EC9-FD3E-4D38-9AFB-805629186BE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Answer to question 2. (C)</a:t>
            </a:r>
          </a:p>
          <a:p>
            <a:endParaRPr lang="en-US" altLang="en-US"/>
          </a:p>
          <a:p>
            <a:r>
              <a:rPr lang="en-US" altLang="en-US"/>
              <a:t>Write this equation on the board.</a:t>
            </a:r>
          </a:p>
          <a:p>
            <a:r>
              <a:rPr lang="en-US" altLang="en-US"/>
              <a:t>1000 x 50% = 500 AH</a:t>
            </a:r>
          </a:p>
          <a:p>
            <a:r>
              <a:rPr lang="en-US" altLang="en-US"/>
              <a:t>500 AH x 115% = 575 AH</a:t>
            </a:r>
          </a:p>
          <a:p>
            <a:r>
              <a:rPr lang="en-US" altLang="en-US"/>
              <a:t>575 AH / 100 = 5.75 hrs.</a:t>
            </a:r>
          </a:p>
          <a:p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683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F1EE5-A94B-4389-9A3E-4E3B4165165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Answer to question 4. (C)</a:t>
            </a:r>
          </a:p>
          <a:p>
            <a:r>
              <a:rPr lang="en-US" altLang="en-US"/>
              <a:t>Describe how voltage reading will climb quickly and why this happens.</a:t>
            </a:r>
          </a:p>
        </p:txBody>
      </p:sp>
    </p:spTree>
    <p:extLst>
      <p:ext uri="{BB962C8B-B14F-4D97-AF65-F5344CB8AC3E}">
        <p14:creationId xmlns:p14="http://schemas.microsoft.com/office/powerpoint/2010/main" val="4218854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7D82C-CB7F-4ADF-90D2-ACF5B0076D5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Answer to Question 5.</a:t>
            </a:r>
          </a:p>
          <a:p>
            <a:r>
              <a:rPr lang="en-US" altLang="en-US"/>
              <a:t>All of the above. (D)</a:t>
            </a:r>
          </a:p>
        </p:txBody>
      </p:sp>
    </p:spTree>
    <p:extLst>
      <p:ext uri="{BB962C8B-B14F-4D97-AF65-F5344CB8AC3E}">
        <p14:creationId xmlns:p14="http://schemas.microsoft.com/office/powerpoint/2010/main" val="1767401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E11F54-C454-4156-80C1-3E668A3A975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Answer to question 3. (C)</a:t>
            </a:r>
          </a:p>
        </p:txBody>
      </p:sp>
    </p:spTree>
    <p:extLst>
      <p:ext uri="{BB962C8B-B14F-4D97-AF65-F5344CB8AC3E}">
        <p14:creationId xmlns:p14="http://schemas.microsoft.com/office/powerpoint/2010/main" val="129097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en-US"/>
              <a:t>10/12/16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8DB0D6-C0F1-4B78-A19E-77A993834861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28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C0351D-9DF3-46E7-A8A8-6AAD2BE13C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16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F31707-BF11-4B23-849B-7E94FF308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1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779CCF-3D95-4539-AFCB-A37F2008A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27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944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70ABB5-02E1-43BA-AF17-2847FC2C31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01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3D12598-2C88-4A67-B478-17F4BFBD3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649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2455C1-A4D4-4933-8E85-70A51B12C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33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1AE786-D09D-47CB-AC16-8781BC0C0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38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353935-1776-4D55-BE99-5658F895A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61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DF4813-A690-4CE0-AC93-5DC00331A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04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94A54A-FAF6-41EC-A09D-0B18546A2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04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67CBC6-ED04-4DFD-98F7-FBDAA659C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7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the outline text format</a:t>
            </a:r>
          </a:p>
          <a:p>
            <a:pPr lvl="1"/>
            <a:r>
              <a:rPr lang="en-US" altLang="en-US"/>
              <a:t>Second Outline Level</a:t>
            </a:r>
          </a:p>
          <a:p>
            <a:pPr lvl="2"/>
            <a:r>
              <a:rPr lang="en-US" altLang="en-US"/>
              <a:t>Third Outline Level</a:t>
            </a:r>
          </a:p>
          <a:p>
            <a:pPr lvl="3"/>
            <a:r>
              <a:rPr lang="en-US" altLang="en-US"/>
              <a:t>Fourth Outline Level</a:t>
            </a:r>
          </a:p>
          <a:p>
            <a:pPr lvl="4"/>
            <a:r>
              <a:rPr lang="en-US" altLang="en-US"/>
              <a:t>Fifth Outline Level</a:t>
            </a:r>
          </a:p>
          <a:p>
            <a:pPr lvl="4"/>
            <a:r>
              <a:rPr lang="en-US" altLang="en-US"/>
              <a:t>Sixth Outline Level</a:t>
            </a:r>
          </a:p>
          <a:p>
            <a:pPr lvl="4"/>
            <a:r>
              <a:rPr lang="en-US" altLang="en-US"/>
              <a:t>Seventh Outline Level</a:t>
            </a:r>
          </a:p>
          <a:p>
            <a:pPr lvl="4"/>
            <a:r>
              <a:rPr lang="en-US" altLang="en-US"/>
              <a:t>Eighth Outline Level</a:t>
            </a:r>
          </a:p>
          <a:p>
            <a:pPr lvl="4"/>
            <a:r>
              <a:rPr lang="en-US" altLang="en-US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80C51E6-DEBC-40A0-A25E-F0D05411A4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5800" y="585788"/>
            <a:ext cx="7924800" cy="35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 dirty="0"/>
              <a:t>Battery Packs		</a:t>
            </a:r>
          </a:p>
          <a:p>
            <a:pPr eaLnBrk="1" hangingPunct="1">
              <a:buClrTx/>
              <a:buFontTx/>
              <a:buNone/>
            </a:pPr>
            <a:endParaRPr lang="en-US" altLang="en-US" sz="2400" dirty="0"/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Chemistry Types	</a:t>
            </a: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Design Considerations</a:t>
            </a: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Creation, Care and Charging of Packs</a:t>
            </a: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What Batteries Plus can do for you</a:t>
            </a:r>
            <a:endParaRPr lang="en-US" alt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8588" y="-9683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7772400" cy="1143000"/>
          </a:xfrm>
        </p:spPr>
        <p:txBody>
          <a:bodyPr/>
          <a:lstStyle/>
          <a:p>
            <a:pPr algn="l"/>
            <a:r>
              <a:rPr lang="en-CA" altLang="en-US" dirty="0"/>
              <a:t>What Effects Performance?</a:t>
            </a:r>
            <a:endParaRPr lang="en-US" altLang="en-US" sz="3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Cycle-life / Durability</a:t>
            </a:r>
          </a:p>
          <a:p>
            <a:pPr lvl="1"/>
            <a:r>
              <a:rPr lang="en-US" altLang="en-US" sz="2400" dirty="0"/>
              <a:t>Thickness of plates, matting, oxide density</a:t>
            </a:r>
            <a:endParaRPr lang="en-US" altLang="en-US" sz="3200" dirty="0"/>
          </a:p>
          <a:p>
            <a:pPr>
              <a:buFontTx/>
              <a:buNone/>
            </a:pPr>
            <a:endParaRPr lang="en-CA" altLang="en-US" dirty="0"/>
          </a:p>
          <a:p>
            <a:pPr>
              <a:buFontTx/>
              <a:buNone/>
            </a:pPr>
            <a:r>
              <a:rPr lang="en-CA" altLang="en-US" dirty="0"/>
              <a:t>Effected by:</a:t>
            </a:r>
            <a:endParaRPr lang="en-US" altLang="en-US" dirty="0"/>
          </a:p>
          <a:p>
            <a:pPr lvl="1"/>
            <a:r>
              <a:rPr lang="en-US" altLang="en-US" dirty="0"/>
              <a:t>Depth of Discharge (DOD)</a:t>
            </a:r>
            <a:endParaRPr lang="en-US" altLang="en-US" sz="2400" dirty="0"/>
          </a:p>
          <a:p>
            <a:pPr lvl="2"/>
            <a:r>
              <a:rPr lang="en-US" altLang="en-US" sz="2000" dirty="0"/>
              <a:t>Refers to amount of energy removed from the battery.</a:t>
            </a:r>
          </a:p>
          <a:p>
            <a:pPr lvl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3377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90500" y="457200"/>
          <a:ext cx="8763000" cy="585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Chart" r:id="rId3" imgW="8763305" imgH="5762854" progId="Excel.Chart.8">
                  <p:embed/>
                </p:oleObj>
              </mc:Choice>
              <mc:Fallback>
                <p:oleObj name="Chart" r:id="rId3" imgW="8763305" imgH="5762854" progId="Excel.Char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57200"/>
                        <a:ext cx="8763000" cy="585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01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 algn="l"/>
            <a:r>
              <a:rPr lang="en-CA" altLang="en-US" dirty="0"/>
              <a:t>What Effects Performance?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267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dirty="0"/>
              <a:t>Maintenance</a:t>
            </a:r>
          </a:p>
          <a:p>
            <a:pPr marL="990600" lvl="1" indent="-533400"/>
            <a:r>
              <a:rPr lang="en-US" altLang="en-US" sz="2400" dirty="0"/>
              <a:t>Liquid reserve </a:t>
            </a:r>
          </a:p>
          <a:p>
            <a:pPr marL="990600" lvl="1" indent="-533400"/>
            <a:r>
              <a:rPr lang="en-US" altLang="en-US" sz="2400" dirty="0"/>
              <a:t>Antimony %,  </a:t>
            </a:r>
          </a:p>
          <a:p>
            <a:pPr marL="990600" lvl="1" indent="-533400"/>
            <a:r>
              <a:rPr lang="en-US" altLang="en-US" sz="2400" dirty="0"/>
              <a:t>Recombination / Condenser Caps, </a:t>
            </a:r>
          </a:p>
          <a:p>
            <a:pPr marL="609600" indent="-609600">
              <a:buFontTx/>
              <a:buNone/>
            </a:pPr>
            <a:endParaRPr lang="en-US" altLang="en-US" dirty="0"/>
          </a:p>
          <a:p>
            <a:pPr marL="609600" indent="-609600">
              <a:buFontTx/>
              <a:buNone/>
            </a:pPr>
            <a:r>
              <a:rPr lang="en-US" altLang="en-US" dirty="0"/>
              <a:t>Reliability</a:t>
            </a:r>
          </a:p>
          <a:p>
            <a:pPr marL="990600" lvl="1" indent="-533400"/>
            <a:r>
              <a:rPr lang="en-US" altLang="en-US" sz="2400" dirty="0"/>
              <a:t>Separator </a:t>
            </a:r>
          </a:p>
          <a:p>
            <a:pPr marL="990600" lvl="1" indent="-533400"/>
            <a:r>
              <a:rPr lang="en-US" altLang="en-US" sz="2400" dirty="0"/>
              <a:t>Welds &amp; Post-burns</a:t>
            </a:r>
          </a:p>
          <a:p>
            <a:pPr marL="609600" indent="-609600"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69344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 algn="l"/>
            <a:r>
              <a:rPr lang="en-US" altLang="en-US" sz="3200" dirty="0"/>
              <a:t>State of Charge </a:t>
            </a:r>
            <a:r>
              <a:rPr lang="en-US" altLang="en-US" dirty="0"/>
              <a:t>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  SOC: Can be determined by measuring the weight of the acid (specific gravity) or voltage.</a:t>
            </a:r>
          </a:p>
          <a:p>
            <a:pPr>
              <a:buFontTx/>
              <a:buNone/>
            </a:pP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400" dirty="0"/>
              <a:t>Concerns: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SG will lag on recharging due to mixing</a:t>
            </a:r>
            <a:r>
              <a:rPr lang="en-US" altLang="en-US" sz="2800" dirty="0">
                <a:solidFill>
                  <a:schemeClr val="accent2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Voltage must be open circuit and rested.</a:t>
            </a:r>
          </a:p>
          <a:p>
            <a:pPr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40389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altLang="en-US" sz="3600" dirty="0"/>
              <a:t>	</a:t>
            </a:r>
            <a:r>
              <a:rPr lang="en-US" altLang="en-US" b="1" dirty="0"/>
              <a:t>	SOC – Specific Gravity</a:t>
            </a:r>
            <a:endParaRPr lang="en-US" altLang="en-US" sz="36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2" y="1371600"/>
            <a:ext cx="8534400" cy="3352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% Charged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Specific Gravity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			100%		 		1.255 – 1.275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			  75%		  		1.215 – 1.235	      	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					  50%		         1.200 – 1.180</a:t>
            </a:r>
            <a:r>
              <a:rPr lang="en-US" altLang="en-US" sz="2800" dirty="0"/>
              <a:t> 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			  25%	              1.165 – 1.155</a:t>
            </a:r>
            <a:endParaRPr lang="en-US" alt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				0%	         1.130 – 1.110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Best gage of actual charge state of a flooded lead acid battery.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CA" alt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CA" alt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CA" alt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99262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altLang="en-US" sz="3200" dirty="0"/>
              <a:t>Charging Time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581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2200"/>
              <a:t>Determine bank size (530AH)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200"/>
              <a:t>Estimate DOD (50%)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200"/>
              <a:t>Calculate required AH (50% x 530AH = 265AH)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200"/>
              <a:t>Compensate for charge inefficiency (265AH x 115% = 305AH)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200"/>
              <a:t>Divide by charge rate (200AH / 25A = 12.2 Hrs) </a:t>
            </a:r>
          </a:p>
          <a:p>
            <a:pPr marL="609600" indent="-609600">
              <a:buFontTx/>
              <a:buNone/>
            </a:pP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223350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altLang="en-US" dirty="0"/>
              <a:t>Voltage Settings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534400" cy="34290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altLang="en-US" sz="1900" u="sng" dirty="0">
                <a:latin typeface="Arial" panose="020B0604020202020204" pitchFamily="34" charset="0"/>
                <a:cs typeface="Arial" panose="020B0604020202020204" pitchFamily="34" charset="0"/>
              </a:rPr>
              <a:t>(Volts per cell)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     	</a:t>
            </a:r>
            <a:r>
              <a:rPr lang="en-US" altLang="en-US" sz="1900" u="sng" dirty="0">
                <a:latin typeface="Arial" panose="020B0604020202020204" pitchFamily="34" charset="0"/>
                <a:cs typeface="Arial" panose="020B0604020202020204" pitchFamily="34" charset="0"/>
              </a:rPr>
              <a:t>12V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	       </a:t>
            </a:r>
            <a:r>
              <a:rPr lang="en-US" altLang="en-US" sz="1900" u="sng" dirty="0">
                <a:latin typeface="Arial" panose="020B0604020202020204" pitchFamily="34" charset="0"/>
                <a:cs typeface="Arial" panose="020B0604020202020204" pitchFamily="34" charset="0"/>
              </a:rPr>
              <a:t>24V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           </a:t>
            </a:r>
            <a:r>
              <a:rPr lang="en-US" altLang="en-US" sz="1900" u="sng" dirty="0">
                <a:latin typeface="Arial" panose="020B0604020202020204" pitchFamily="34" charset="0"/>
                <a:cs typeface="Arial" panose="020B0604020202020204" pitchFamily="34" charset="0"/>
              </a:rPr>
              <a:t>48V</a:t>
            </a:r>
            <a:endParaRPr lang="en-US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Equalization    2.58 -2.67(max)	  15.5-16.0     31.0-32.0	61.9-64.1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Bulk                2.37-2.45 (max)	  14.2-14.7     28.4-29.4	56.9-58.8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Absorption      2.37-2.45 (max)	  14.2-14.7     28.4-29.4	56.9-58.8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Float	              2.20-2.23 (max)	  13.2-13.4      26.4-26.8	52.8-53.5</a:t>
            </a:r>
            <a:r>
              <a:rPr lang="en-US" altLang="en-US" sz="19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CA" altLang="en-US" sz="1900" dirty="0"/>
          </a:p>
          <a:p>
            <a:pPr>
              <a:lnSpc>
                <a:spcPct val="90000"/>
              </a:lnSpc>
              <a:buFontTx/>
              <a:buNone/>
            </a:pPr>
            <a:endParaRPr lang="en-CA" altLang="en-US" sz="1900" dirty="0"/>
          </a:p>
          <a:p>
            <a:pPr>
              <a:lnSpc>
                <a:spcPct val="90000"/>
              </a:lnSpc>
              <a:buFontTx/>
              <a:buNone/>
            </a:pPr>
            <a:endParaRPr lang="en-CA" altLang="en-US" sz="1900" dirty="0"/>
          </a:p>
          <a:p>
            <a:pPr>
              <a:lnSpc>
                <a:spcPct val="90000"/>
              </a:lnSpc>
              <a:buFontTx/>
              <a:buNone/>
            </a:pPr>
            <a:endParaRPr lang="en-CA" altLang="en-US" sz="19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2692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450"/>
            <a:ext cx="7772400" cy="1339850"/>
          </a:xfrm>
        </p:spPr>
        <p:txBody>
          <a:bodyPr/>
          <a:lstStyle/>
          <a:p>
            <a:r>
              <a:rPr lang="en-CA" altLang="en-US" sz="3200" dirty="0"/>
              <a:t>Charge Acceptance</a:t>
            </a:r>
            <a:endParaRPr lang="en-US" altLang="en-US" sz="3200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57200" y="1447800"/>
          <a:ext cx="83820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Chart" r:id="rId3" imgW="8905709" imgH="6276914" progId="Excel.Chart.8">
                  <p:embed/>
                </p:oleObj>
              </mc:Choice>
              <mc:Fallback>
                <p:oleObj name="Chart" r:id="rId3" imgW="8905709" imgH="6276914" progId="Excel.Chart.8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3820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0846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attery_p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143000"/>
            <a:ext cx="78803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69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r>
              <a:rPr lang="en-CA" altLang="en-US" dirty="0" err="1"/>
              <a:t>Sulphation</a:t>
            </a:r>
            <a:r>
              <a:rPr lang="en-CA" altLang="en-US" dirty="0"/>
              <a:t> </a:t>
            </a:r>
            <a:endParaRPr lang="en-US" alt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/>
              <a:t>Measure &amp; record SG</a:t>
            </a:r>
          </a:p>
          <a:p>
            <a:r>
              <a:rPr lang="en-CA" altLang="en-US"/>
              <a:t>Charge bank</a:t>
            </a:r>
          </a:p>
          <a:p>
            <a:pPr lvl="1"/>
            <a:r>
              <a:rPr lang="en-CA" altLang="en-US"/>
              <a:t>Note time to reach “Bulk Voltage”</a:t>
            </a:r>
          </a:p>
          <a:p>
            <a:r>
              <a:rPr lang="en-CA" altLang="en-US"/>
              <a:t>Measure &amp; record SG </a:t>
            </a:r>
          </a:p>
          <a:p>
            <a:pPr lvl="1"/>
            <a:r>
              <a:rPr lang="en-CA" altLang="en-US"/>
              <a:t>All low = sulphation problem</a:t>
            </a:r>
          </a:p>
          <a:p>
            <a:r>
              <a:rPr lang="en-CA" altLang="en-US"/>
              <a:t>Equalize </a:t>
            </a:r>
          </a:p>
          <a:p>
            <a:pPr lvl="1"/>
            <a:r>
              <a:rPr lang="en-CA" altLang="en-US"/>
              <a:t>(2.58-2.67VPC)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52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dirty="0"/>
              <a:t>Primary vs Secondary Battery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Primary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Not rechargeable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Typically more bang for the buck</a:t>
            </a:r>
          </a:p>
          <a:p>
            <a:pPr marL="0" indent="0"/>
            <a:r>
              <a:rPr lang="en-US" dirty="0"/>
              <a:t>Secondary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Rechargeable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More expensive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Limited cycle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95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563687"/>
          </a:xfrm>
        </p:spPr>
        <p:txBody>
          <a:bodyPr/>
          <a:lstStyle/>
          <a:p>
            <a:pPr algn="l"/>
            <a:r>
              <a:rPr lang="en-CA" altLang="en-US" dirty="0" err="1"/>
              <a:t>Sulphation</a:t>
            </a:r>
            <a:r>
              <a:rPr lang="en-CA" altLang="en-US" sz="2800" dirty="0"/>
              <a:t> </a:t>
            </a:r>
            <a:r>
              <a:rPr lang="en-CA" altLang="en-US" sz="2400" dirty="0"/>
              <a:t>Preventative Measures</a:t>
            </a:r>
            <a:endParaRPr lang="en-US" altLang="en-US" sz="24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/>
              <a:t>Keep SG records</a:t>
            </a:r>
          </a:p>
          <a:p>
            <a:pPr lvl="1"/>
            <a:r>
              <a:rPr lang="en-CA" altLang="en-US"/>
              <a:t>Observe trends</a:t>
            </a:r>
          </a:p>
          <a:p>
            <a:r>
              <a:rPr lang="en-CA" altLang="en-US"/>
              <a:t>Increase float voltage</a:t>
            </a:r>
          </a:p>
          <a:p>
            <a:r>
              <a:rPr lang="en-CA" altLang="en-US"/>
              <a:t>Extend “Absorb time”</a:t>
            </a:r>
          </a:p>
          <a:p>
            <a:r>
              <a:rPr lang="en-CA" altLang="en-US"/>
              <a:t>Get bank to 100%, once per month</a:t>
            </a:r>
          </a:p>
          <a:p>
            <a:pPr lvl="1"/>
            <a:r>
              <a:rPr lang="en-CA" altLang="en-US"/>
              <a:t>May require frequent equalization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655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 algn="l"/>
            <a:r>
              <a:rPr lang="en-CA" altLang="en-US" sz="3200" dirty="0"/>
              <a:t>Equalize Time</a:t>
            </a:r>
            <a:endParaRPr lang="en-US" altLang="en-US" sz="32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2800"/>
              <a:t>Determine bank size (1000AH)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/>
              <a:t>Estimate DOD (20%)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/>
              <a:t>Calculate required AH (20% x 1000AH = 200AH)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/>
              <a:t>Compensate for charge inefficiency (200AH x 115% = 230AH)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/>
              <a:t>Divide by charge rate (230AH / 50A = 4.6 Hrs)</a:t>
            </a:r>
            <a:r>
              <a:rPr lang="en-US" altLang="en-US" sz="220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501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8135937" cy="762000"/>
          </a:xfrm>
        </p:spPr>
        <p:txBody>
          <a:bodyPr/>
          <a:lstStyle/>
          <a:p>
            <a:pPr algn="l"/>
            <a:r>
              <a:rPr lang="en-US" altLang="en-US" dirty="0"/>
              <a:t>Correct Acid Level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8458200" y="6096000"/>
            <a:ext cx="152400" cy="76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400"/>
          </a:p>
        </p:txBody>
      </p:sp>
      <p:pic>
        <p:nvPicPr>
          <p:cNvPr id="27652" name="Picture 4" descr="ACID LEVEL S5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75938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342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attery_p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530225"/>
            <a:ext cx="7664450" cy="57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632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Nickel/Cadmium(1899)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good performance in high-discharge and low-temperature applications.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Low self discharge rate 1%/day.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Economical price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Mature stable tech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lower power densities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Toxic metals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Voltage depression</a:t>
            </a:r>
          </a:p>
        </p:txBody>
      </p:sp>
    </p:spTree>
    <p:extLst>
      <p:ext uri="{BB962C8B-B14F-4D97-AF65-F5344CB8AC3E}">
        <p14:creationId xmlns:p14="http://schemas.microsoft.com/office/powerpoint/2010/main" val="3502237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Depression in NiCad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76" y="1486448"/>
            <a:ext cx="8419047" cy="4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13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Nickel/Metal Hydride (1990)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30% more capacity, increased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Eco Friendly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cost more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half the service life of the </a:t>
            </a:r>
            <a:r>
              <a:rPr lang="en-US" dirty="0" err="1"/>
              <a:t>NiCd</a:t>
            </a:r>
            <a:r>
              <a:rPr lang="en-US" dirty="0"/>
              <a:t> cell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042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Lithium Ion(1999)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Pros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 energy density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Light weight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Cons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Expensive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Safety issues</a:t>
            </a:r>
          </a:p>
        </p:txBody>
      </p:sp>
    </p:spTree>
    <p:extLst>
      <p:ext uri="{BB962C8B-B14F-4D97-AF65-F5344CB8AC3E}">
        <p14:creationId xmlns:p14="http://schemas.microsoft.com/office/powerpoint/2010/main" val="418729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806340"/>
              </p:ext>
            </p:extLst>
          </p:nvPr>
        </p:nvGraphicFramePr>
        <p:xfrm>
          <a:off x="457199" y="1219200"/>
          <a:ext cx="8226426" cy="3455801"/>
        </p:xfrm>
        <a:graphic>
          <a:graphicData uri="http://schemas.openxmlformats.org/drawingml/2006/table">
            <a:tbl>
              <a:tblPr/>
              <a:tblGrid>
                <a:gridCol w="1295401">
                  <a:extLst>
                    <a:ext uri="{9D8B030D-6E8A-4147-A177-3AD203B41FA5}">
                      <a16:colId xmlns:a16="http://schemas.microsoft.com/office/drawing/2014/main" val="258210227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64833764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25909059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46649974"/>
                    </a:ext>
                  </a:extLst>
                </a:gridCol>
                <a:gridCol w="1901825">
                  <a:extLst>
                    <a:ext uri="{9D8B030D-6E8A-4147-A177-3AD203B41FA5}">
                      <a16:colId xmlns:a16="http://schemas.microsoft.com/office/drawing/2014/main" val="1711594915"/>
                    </a:ext>
                  </a:extLst>
                </a:gridCol>
              </a:tblGrid>
              <a:tr h="713653">
                <a:tc gridSpan="5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078221"/>
                  </a:ext>
                </a:extLst>
              </a:tr>
              <a:tr h="1019503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Chemistry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Nominal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Voltage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Fully charged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voltage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Fully discharged</a:t>
                      </a:r>
                      <a:br>
                        <a:rPr lang="en-US" sz="1800"/>
                      </a:br>
                      <a:r>
                        <a:rPr lang="en-US" sz="1800"/>
                        <a:t>voltage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Minimum charge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voltage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59757"/>
                  </a:ext>
                </a:extLst>
              </a:tr>
              <a:tr h="407801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NiMH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1.2 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1.4 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1.0 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1.55 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792878"/>
                  </a:ext>
                </a:extLst>
              </a:tr>
              <a:tr h="407801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NiCad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1.2 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1.4 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1.0 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1.50 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69281"/>
                  </a:ext>
                </a:extLst>
              </a:tr>
              <a:tr h="499242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Lead Acid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2.0 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2.1 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1.75 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2.3 - 2.35 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531557"/>
                  </a:ext>
                </a:extLst>
              </a:tr>
              <a:tr h="407801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Lithium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3.6 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3.7 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3.0 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4.2V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889823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2535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41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6425" cy="4038599"/>
          </a:xfrm>
        </p:spPr>
        <p:txBody>
          <a:bodyPr/>
          <a:lstStyle/>
          <a:p>
            <a:r>
              <a:rPr lang="en-US" sz="2800" b="1" dirty="0"/>
              <a:t>Geometry and Topology Considerations for Assembling Batteries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569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dirty="0"/>
              <a:t>Secondary Battery Cell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Lead Acid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Nickel/Cadmium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Nickel/Metal Hydrate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Lithium Polymer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67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sz="4000" b="1" dirty="0"/>
              <a:t>Ladder, linear, F type, or radial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3060290" cy="762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81400"/>
            <a:ext cx="3175000" cy="1231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16002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Size of a ladder pack is </a:t>
            </a:r>
            <a:r>
              <a:rPr lang="en-US" sz="3200" b="1" dirty="0">
                <a:solidFill>
                  <a:schemeClr val="tx1"/>
                </a:solidFill>
              </a:rPr>
              <a:t>D x </a:t>
            </a:r>
            <a:r>
              <a:rPr lang="en-US" sz="3200" b="1" dirty="0" err="1">
                <a:solidFill>
                  <a:schemeClr val="tx1"/>
                </a:solidFill>
              </a:rPr>
              <a:t>nD</a:t>
            </a:r>
            <a:r>
              <a:rPr lang="en-US" sz="3200" b="1" dirty="0">
                <a:solidFill>
                  <a:schemeClr val="tx1"/>
                </a:solidFill>
              </a:rPr>
              <a:t> x H</a:t>
            </a:r>
            <a:r>
              <a:rPr lang="en-US" sz="3200" dirty="0">
                <a:solidFill>
                  <a:schemeClr val="tx1"/>
                </a:solidFill>
              </a:rPr>
              <a:t> where </a:t>
            </a:r>
            <a:r>
              <a:rPr lang="en-US" sz="3200" b="1" dirty="0">
                <a:solidFill>
                  <a:schemeClr val="tx1"/>
                </a:solidFill>
              </a:rPr>
              <a:t>D</a:t>
            </a:r>
            <a:r>
              <a:rPr lang="en-US" sz="3200" dirty="0">
                <a:solidFill>
                  <a:schemeClr val="tx1"/>
                </a:solidFill>
              </a:rPr>
              <a:t> is the diameter of the cell, </a:t>
            </a:r>
            <a:r>
              <a:rPr lang="en-US" sz="3200" b="1" dirty="0">
                <a:solidFill>
                  <a:schemeClr val="tx1"/>
                </a:solidFill>
              </a:rPr>
              <a:t>n</a:t>
            </a:r>
            <a:r>
              <a:rPr lang="en-US" sz="3200" dirty="0">
                <a:solidFill>
                  <a:schemeClr val="tx1"/>
                </a:solidFill>
              </a:rPr>
              <a:t> is the number of cells, and </a:t>
            </a:r>
            <a:r>
              <a:rPr lang="en-US" sz="3200" b="1" dirty="0">
                <a:solidFill>
                  <a:schemeClr val="tx1"/>
                </a:solidFill>
              </a:rPr>
              <a:t>H</a:t>
            </a:r>
            <a:r>
              <a:rPr lang="en-US" sz="3200" dirty="0">
                <a:solidFill>
                  <a:schemeClr val="tx1"/>
                </a:solidFill>
              </a:rPr>
              <a:t> is the height of the cells.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32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sz="4000" b="1" dirty="0"/>
              <a:t>Multi-row cells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16002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Size of such a pack is </a:t>
            </a:r>
            <a:r>
              <a:rPr lang="en-US" sz="3200" b="1" dirty="0" err="1">
                <a:solidFill>
                  <a:schemeClr val="tx1"/>
                </a:solidFill>
              </a:rPr>
              <a:t>nD</a:t>
            </a:r>
            <a:r>
              <a:rPr lang="en-US" sz="3200" b="1" dirty="0">
                <a:solidFill>
                  <a:schemeClr val="tx1"/>
                </a:solidFill>
              </a:rPr>
              <a:t> x </a:t>
            </a:r>
            <a:r>
              <a:rPr lang="en-US" sz="3200" b="1" dirty="0" err="1">
                <a:solidFill>
                  <a:schemeClr val="tx1"/>
                </a:solidFill>
              </a:rPr>
              <a:t>mD</a:t>
            </a:r>
            <a:r>
              <a:rPr lang="en-US" sz="3200" b="1" dirty="0">
                <a:solidFill>
                  <a:schemeClr val="tx1"/>
                </a:solidFill>
              </a:rPr>
              <a:t> x H</a:t>
            </a:r>
            <a:r>
              <a:rPr lang="en-US" sz="3200" dirty="0">
                <a:solidFill>
                  <a:schemeClr val="tx1"/>
                </a:solidFill>
              </a:rPr>
              <a:t>, where n is the number of cells in a row, </a:t>
            </a:r>
            <a:r>
              <a:rPr lang="en-US" sz="3200" b="1" dirty="0">
                <a:solidFill>
                  <a:schemeClr val="tx1"/>
                </a:solidFill>
              </a:rPr>
              <a:t>m</a:t>
            </a:r>
            <a:r>
              <a:rPr lang="en-US" sz="3200" dirty="0">
                <a:solidFill>
                  <a:schemeClr val="tx1"/>
                </a:solidFill>
              </a:rPr>
              <a:t> is the number of rows, </a:t>
            </a:r>
            <a:r>
              <a:rPr lang="en-US" sz="3200" b="1" dirty="0">
                <a:solidFill>
                  <a:schemeClr val="tx1"/>
                </a:solidFill>
              </a:rPr>
              <a:t>D</a:t>
            </a:r>
            <a:r>
              <a:rPr lang="en-US" sz="3200" dirty="0">
                <a:solidFill>
                  <a:schemeClr val="tx1"/>
                </a:solidFill>
              </a:rPr>
              <a:t> is the cell diameter, and </a:t>
            </a:r>
            <a:r>
              <a:rPr lang="en-US" sz="3200" b="1" dirty="0">
                <a:solidFill>
                  <a:schemeClr val="tx1"/>
                </a:solidFill>
              </a:rPr>
              <a:t>H</a:t>
            </a:r>
            <a:r>
              <a:rPr lang="en-US" sz="3200" dirty="0">
                <a:solidFill>
                  <a:schemeClr val="tx1"/>
                </a:solidFill>
              </a:rPr>
              <a:t> is the cell height.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7000"/>
            <a:ext cx="335875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36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sz="4000" b="1" dirty="0"/>
              <a:t>Face centered "cubic"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1600200"/>
            <a:ext cx="449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Size is </a:t>
            </a:r>
            <a:r>
              <a:rPr lang="en-US" sz="3200" b="1" dirty="0">
                <a:solidFill>
                  <a:schemeClr val="tx1"/>
                </a:solidFill>
              </a:rPr>
              <a:t>L x W x H</a:t>
            </a:r>
            <a:r>
              <a:rPr lang="en-US" sz="3200" dirty="0">
                <a:solidFill>
                  <a:schemeClr val="tx1"/>
                </a:solidFill>
              </a:rPr>
              <a:t> where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L = (n +½)D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W = [0.866(p-1)+1] D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H=H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 is the number of rows wide.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50872"/>
            <a:ext cx="3276600" cy="262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02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sz="4000" b="1" dirty="0"/>
              <a:t>Linear, or L-type, or Axial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2398455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Stack of cells end to end. Easiest pack to build. Weld cells side by side and then bend over.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3250"/>
            <a:ext cx="37147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92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sz="4000" b="1" dirty="0"/>
              <a:t>Connectors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1166555"/>
            <a:ext cx="449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Mini-Din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Anderson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Pin and Barrel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XLR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Adapter to Screw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" y="3606482"/>
            <a:ext cx="1543050" cy="1095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20" y="3471667"/>
            <a:ext cx="1668780" cy="1371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24" y="2356545"/>
            <a:ext cx="1583158" cy="938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972563"/>
            <a:ext cx="1541892" cy="1395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514600"/>
            <a:ext cx="1264263" cy="971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57" y="1166555"/>
            <a:ext cx="1425307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42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dirty="0"/>
              <a:t>Tools to build packs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089342"/>
            <a:ext cx="8226425" cy="4522788"/>
          </a:xfrm>
        </p:spPr>
        <p:txBody>
          <a:bodyPr/>
          <a:lstStyle/>
          <a:p>
            <a:r>
              <a:rPr lang="en-US" dirty="0"/>
              <a:t>Cadex = Awesome Battery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Charge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Wakeup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Cycle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Boost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Runtime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Ohm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Self Discharge</a:t>
            </a:r>
          </a:p>
          <a:p>
            <a:pPr marL="0" indent="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098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5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dirty="0"/>
              <a:t>Pack Welder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Dual Pulse Spot Welder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Cleans and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Pulse Welds</a:t>
            </a:r>
          </a:p>
          <a:p>
            <a:pPr marL="0" indent="0"/>
            <a:r>
              <a:rPr lang="en-US" dirty="0"/>
              <a:t>Benefits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Low heat transfer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Perfect Welds every time</a:t>
            </a:r>
          </a:p>
          <a:p>
            <a:pPr marL="0" indent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48275" y="2143125"/>
            <a:ext cx="3733802" cy="28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40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11188" y="685800"/>
            <a:ext cx="8304212" cy="765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/>
              <a:t>OEM Battery Packs/Tech Center</a:t>
            </a:r>
          </a:p>
          <a:p>
            <a:pPr eaLnBrk="1" hangingPunct="1">
              <a:buClrTx/>
              <a:buFontTx/>
              <a:buNone/>
            </a:pPr>
            <a:endParaRPr lang="en-US" altLang="en-US" sz="3200" b="1"/>
          </a:p>
          <a:p>
            <a:pPr eaLnBrk="1" hangingPunct="1">
              <a:buClrTx/>
              <a:buFontTx/>
              <a:buNone/>
            </a:pPr>
            <a:r>
              <a:rPr lang="en-US" altLang="en-US" sz="2400"/>
              <a:t>Provide engineered solutions to build custom battery packs</a:t>
            </a:r>
          </a:p>
          <a:p>
            <a:pPr eaLnBrk="1" hangingPunct="1">
              <a:buClrTx/>
              <a:buFontTx/>
              <a:buNone/>
            </a:pPr>
            <a:endParaRPr lang="en-US" altLang="en-US" sz="24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Each store is equipped with a Tech Center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Design and build the most efficient battery using chemistry, capacity and configuration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On-site needs analysis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Testing, charging, analyzing &amp; reconditioning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Skilled technicians for consultation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Rebuilding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Large-run contract manufacturing</a:t>
            </a:r>
          </a:p>
          <a:p>
            <a:pPr eaLnBrk="1" hangingPunct="1">
              <a:buClrTx/>
              <a:buFontTx/>
              <a:buNone/>
            </a:pPr>
            <a:endParaRPr lang="en-US" altLang="en-US" sz="2400"/>
          </a:p>
          <a:p>
            <a:pPr eaLnBrk="1" hangingPunct="1">
              <a:buClrTx/>
              <a:buFontTx/>
              <a:buNone/>
            </a:pPr>
            <a:endParaRPr lang="en-US" altLang="en-US" sz="2400"/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ClrTx/>
              <a:buFontTx/>
              <a:buNone/>
            </a:pPr>
            <a:endParaRPr lang="en-US" altLang="en-US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27038" y="1682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64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Lead Acid(1859)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stable mature tech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low cost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long life cycle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ability to withstand mistreatment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wide temp range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high-drain applications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maintance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offgassing</a:t>
            </a:r>
            <a:r>
              <a:rPr lang="en-US" sz="2000" dirty="0"/>
              <a:t> &amp; corrosive effect if exceed 2.39 V(temperature dependent)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low energy densities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quick self discharge</a:t>
            </a:r>
          </a:p>
        </p:txBody>
      </p:sp>
    </p:spTree>
    <p:extLst>
      <p:ext uri="{BB962C8B-B14F-4D97-AF65-F5344CB8AC3E}">
        <p14:creationId xmlns:p14="http://schemas.microsoft.com/office/powerpoint/2010/main" val="34974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	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 algn="l"/>
            <a:r>
              <a:rPr lang="en-US" altLang="en-US" dirty="0"/>
              <a:t>Lead Acid Battery Basics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971675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How they work;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			</a:t>
            </a:r>
            <a:r>
              <a:rPr lang="en-US" altLang="en-US" sz="1400"/>
              <a:t>	</a:t>
            </a: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Discharge - 2e</a:t>
            </a:r>
            <a:r>
              <a:rPr lang="en-US" altLang="en-US"/>
              <a:t> </a:t>
            </a:r>
          </a:p>
          <a:p>
            <a:pPr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Pb + PbO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+ 2 H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2 PbSO</a:t>
            </a:r>
            <a:r>
              <a:rPr lang="en-US" altLang="en-US" sz="2000" baseline="-25000">
                <a:latin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+ 2 H</a:t>
            </a:r>
            <a:r>
              <a:rPr lang="en-US" altLang="en-US" sz="2000" baseline="-2500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O</a:t>
            </a:r>
          </a:p>
          <a:p>
            <a:pPr>
              <a:buFontTx/>
              <a:buNone/>
            </a:pPr>
            <a:endParaRPr lang="en-US" altLang="en-US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>				</a:t>
            </a:r>
            <a:r>
              <a:rPr lang="en-US" altLang="en-US" sz="1400">
                <a:latin typeface="Arial" panose="020B0604020202020204" pitchFamily="34" charset="0"/>
                <a:cs typeface="Times New Roman" panose="02020603050405020304" pitchFamily="18" charset="0"/>
              </a:rPr>
              <a:t>Charge +2e</a:t>
            </a:r>
            <a: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505200" y="3895725"/>
            <a:ext cx="944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3524250" y="4114800"/>
            <a:ext cx="868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3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 algn="l"/>
            <a:r>
              <a:rPr lang="en-CA" altLang="en-US"/>
              <a:t>What Effects Performance?</a:t>
            </a: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Capacity: </a:t>
            </a:r>
            <a:r>
              <a:rPr lang="en-US" altLang="en-US" sz="2400"/>
              <a:t>Measured in Amp Hours (AH) but based on discharge rate</a:t>
            </a:r>
            <a:r>
              <a:rPr lang="en-US" altLang="en-US" sz="2800"/>
              <a:t>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/>
              <a:t>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/>
              <a:t> S-530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530AH @ 100 Hr-rate </a:t>
            </a:r>
            <a:r>
              <a:rPr lang="en-US" altLang="en-US" sz="2000"/>
              <a:t>(530AH/100H = 5.3A)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/>
              <a:t>	or 400AH @ 20 Hr-rate </a:t>
            </a:r>
            <a:r>
              <a:rPr lang="en-US" altLang="en-US" sz="2000"/>
              <a:t>(400AH /20H = 20A)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/>
              <a:t>Effected by:</a:t>
            </a:r>
            <a:r>
              <a:rPr lang="en-US" altLang="en-US" sz="2000"/>
              <a:t> </a:t>
            </a:r>
          </a:p>
          <a:p>
            <a:pPr lvl="1">
              <a:lnSpc>
                <a:spcPct val="80000"/>
              </a:lnSpc>
            </a:pPr>
            <a:r>
              <a:rPr lang="en-CA" altLang="en-US" sz="2000"/>
              <a:t>Density of oxide</a:t>
            </a:r>
            <a:endParaRPr lang="en-US" altLang="en-US" sz="2000"/>
          </a:p>
          <a:p>
            <a:pPr lvl="1">
              <a:lnSpc>
                <a:spcPct val="80000"/>
              </a:lnSpc>
            </a:pPr>
            <a:r>
              <a:rPr lang="en-US" altLang="en-US" sz="2000"/>
              <a:t>Temp </a:t>
            </a:r>
            <a:r>
              <a:rPr lang="en-US" altLang="en-US" sz="1800"/>
              <a:t>(104% 40C,  75% -10C)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Strength of acid (</a:t>
            </a:r>
            <a:r>
              <a:rPr lang="en-US" altLang="en-US" sz="1800"/>
              <a:t>+5% for 15 points</a:t>
            </a:r>
            <a:r>
              <a:rPr lang="en-US" altLang="en-US" sz="2000"/>
              <a:t>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8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dirty="0" err="1"/>
              <a:t>Peukert's</a:t>
            </a:r>
            <a:r>
              <a:rPr lang="en-US" dirty="0"/>
              <a:t>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Simply the law states that capacity decreases as discharge rate increases….</a:t>
            </a:r>
          </a:p>
          <a:p>
            <a:endParaRPr lang="en-US" dirty="0"/>
          </a:p>
          <a:p>
            <a:r>
              <a:rPr lang="en-US" dirty="0"/>
              <a:t>Does not factor in temp or self discharge rate.</a:t>
            </a:r>
          </a:p>
        </p:txBody>
      </p:sp>
    </p:spTree>
    <p:extLst>
      <p:ext uri="{BB962C8B-B14F-4D97-AF65-F5344CB8AC3E}">
        <p14:creationId xmlns:p14="http://schemas.microsoft.com/office/powerpoint/2010/main" val="221158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04800" y="304800"/>
          <a:ext cx="80010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Chart" r:id="rId3" imgW="4867656" imgH="3229356" progId="Excel.Chart.8">
                  <p:embed/>
                </p:oleObj>
              </mc:Choice>
              <mc:Fallback>
                <p:oleObj name="Chart" r:id="rId3" imgW="4867656" imgH="3229356" progId="Excel.Chart.8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80010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19800" y="6035675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Verdana" panose="020B0604030504040204" pitchFamily="34" charset="0"/>
              </a:rPr>
              <a:t>25C = 77F</a:t>
            </a:r>
          </a:p>
        </p:txBody>
      </p:sp>
    </p:spTree>
    <p:extLst>
      <p:ext uri="{BB962C8B-B14F-4D97-AF65-F5344CB8AC3E}">
        <p14:creationId xmlns:p14="http://schemas.microsoft.com/office/powerpoint/2010/main" val="162813210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attery_p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143000"/>
            <a:ext cx="78803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5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bpb-template</Template>
  <TotalTime>5957</TotalTime>
  <Words>958</Words>
  <Application>Microsoft Office PowerPoint</Application>
  <PresentationFormat>On-screen Show (4:3)</PresentationFormat>
  <Paragraphs>272</Paragraphs>
  <Slides>37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ＭＳ Ｐゴシック</vt:lpstr>
      <vt:lpstr>Arial</vt:lpstr>
      <vt:lpstr>Times New Roman</vt:lpstr>
      <vt:lpstr>Verdana</vt:lpstr>
      <vt:lpstr>Office Theme</vt:lpstr>
      <vt:lpstr>Chart</vt:lpstr>
      <vt:lpstr>PowerPoint Presentation</vt:lpstr>
      <vt:lpstr>Primary vs Secondary Battery</vt:lpstr>
      <vt:lpstr>Secondary Battery Cell Chemistry</vt:lpstr>
      <vt:lpstr>Lead Acid(1859)</vt:lpstr>
      <vt:lpstr>Lead Acid Battery Basics </vt:lpstr>
      <vt:lpstr>What Effects Performance?</vt:lpstr>
      <vt:lpstr>Peukert's law</vt:lpstr>
      <vt:lpstr>PowerPoint Presentation</vt:lpstr>
      <vt:lpstr>PowerPoint Presentation</vt:lpstr>
      <vt:lpstr>What Effects Performance?</vt:lpstr>
      <vt:lpstr>PowerPoint Presentation</vt:lpstr>
      <vt:lpstr>What Effects Performance?</vt:lpstr>
      <vt:lpstr>State of Charge  </vt:lpstr>
      <vt:lpstr>  SOC – Specific Gravity</vt:lpstr>
      <vt:lpstr>Charging Time</vt:lpstr>
      <vt:lpstr>Voltage Settings</vt:lpstr>
      <vt:lpstr>Charge Acceptance</vt:lpstr>
      <vt:lpstr>PowerPoint Presentation</vt:lpstr>
      <vt:lpstr>Sulphation </vt:lpstr>
      <vt:lpstr>Sulphation Preventative Measures</vt:lpstr>
      <vt:lpstr>Equalize Time</vt:lpstr>
      <vt:lpstr>Correct Acid Level</vt:lpstr>
      <vt:lpstr>PowerPoint Presentation</vt:lpstr>
      <vt:lpstr>Nickel/Cadmium(1899) </vt:lpstr>
      <vt:lpstr>Voltage Depression in NiCad</vt:lpstr>
      <vt:lpstr>Nickel/Metal Hydride (1990) </vt:lpstr>
      <vt:lpstr>Lithium Ion(1999)</vt:lpstr>
      <vt:lpstr>Testing</vt:lpstr>
      <vt:lpstr>Geometry and Topology Considerations for Assembling Batteries</vt:lpstr>
      <vt:lpstr>Ladder, linear, F type, or radial</vt:lpstr>
      <vt:lpstr>Multi-row cells</vt:lpstr>
      <vt:lpstr>Face centered "cubic"</vt:lpstr>
      <vt:lpstr>Linear, or L-type, or Axial</vt:lpstr>
      <vt:lpstr>Connectors</vt:lpstr>
      <vt:lpstr>Tools to build packs </vt:lpstr>
      <vt:lpstr>Pack Welder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Batteriesplus</dc:creator>
  <cp:lastModifiedBy>Jeremy Gordon</cp:lastModifiedBy>
  <cp:revision>52</cp:revision>
  <cp:lastPrinted>1601-01-01T00:00:00Z</cp:lastPrinted>
  <dcterms:created xsi:type="dcterms:W3CDTF">2016-11-11T21:13:40Z</dcterms:created>
  <dcterms:modified xsi:type="dcterms:W3CDTF">2017-02-14T23:49:06Z</dcterms:modified>
</cp:coreProperties>
</file>